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4"/>
  </p:notesMasterIdLst>
  <p:sldIdLst>
    <p:sldId id="258" r:id="rId2"/>
    <p:sldId id="259" r:id="rId3"/>
    <p:sldId id="261" r:id="rId4"/>
    <p:sldId id="362" r:id="rId5"/>
    <p:sldId id="356" r:id="rId6"/>
    <p:sldId id="359" r:id="rId7"/>
    <p:sldId id="360" r:id="rId8"/>
    <p:sldId id="361" r:id="rId9"/>
    <p:sldId id="262" r:id="rId10"/>
    <p:sldId id="296" r:id="rId11"/>
    <p:sldId id="358" r:id="rId12"/>
    <p:sldId id="28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80952" autoAdjust="0"/>
  </p:normalViewPr>
  <p:slideViewPr>
    <p:cSldViewPr snapToGrid="0" snapToObjects="1">
      <p:cViewPr varScale="1">
        <p:scale>
          <a:sx n="102" d="100"/>
          <a:sy n="102" d="100"/>
        </p:scale>
        <p:origin x="1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E26E2-EA42-4663-8610-D5962690C18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51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9821-70B3-4328-A350-80CCB20B9BC6}" type="datetimeFigureOut">
              <a:rPr lang="en-US" smtClean="0"/>
              <a:pPr/>
              <a:t>11/9/23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3CAD-55FD-4CAE-99C1-FEA138164D52}" type="datetimeFigureOut">
              <a:rPr lang="zh-CN" altLang="en-US" smtClean="0"/>
              <a:t>2023/11/9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02CB9-71C0-4CBB-BCAE-246ABC6788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l">
              <a:buNone/>
              <a:defRPr sz="24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54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17" y="533400"/>
            <a:ext cx="720277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7" y="1828800"/>
            <a:ext cx="348477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117" y="2667000"/>
            <a:ext cx="3484771" cy="33528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 baseline="0"/>
            </a:lvl6pPr>
            <a:lvl7pPr>
              <a:defRPr sz="1050" baseline="0"/>
            </a:lvl7pPr>
            <a:lvl8pPr>
              <a:defRPr sz="1050" baseline="0"/>
            </a:lvl8pPr>
            <a:lvl9pPr>
              <a:defRPr sz="105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7122" y="1828800"/>
            <a:ext cx="348477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17122" y="2667000"/>
            <a:ext cx="3484771" cy="33528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 smtClean="0"/>
              <a:t>11/9/23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8" r:id="rId5"/>
    <p:sldLayoutId id="2147483669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Analysis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01548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Module Introduction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Russell Kabir, PhD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39926" y="266700"/>
            <a:ext cx="4723922" cy="762000"/>
          </a:xfrm>
        </p:spPr>
        <p:txBody>
          <a:bodyPr/>
          <a:lstStyle/>
          <a:p>
            <a:r>
              <a:rPr lang="en-US" dirty="0"/>
              <a:t>R and RStudio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0" y="1828800"/>
            <a:ext cx="3486150" cy="762000"/>
          </a:xfrm>
        </p:spPr>
        <p:txBody>
          <a:bodyPr/>
          <a:lstStyle/>
          <a:p>
            <a:r>
              <a:rPr lang="en-US" b="1" dirty="0"/>
              <a:t>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0" y="2667000"/>
            <a:ext cx="3486150" cy="3352800"/>
          </a:xfrm>
        </p:spPr>
        <p:txBody>
          <a:bodyPr/>
          <a:lstStyle/>
          <a:p>
            <a:r>
              <a:rPr lang="en-US" dirty="0"/>
              <a:t>Programming language</a:t>
            </a:r>
          </a:p>
          <a:p>
            <a:r>
              <a:rPr lang="en-US" dirty="0"/>
              <a:t>For data analysis and graphics</a:t>
            </a:r>
          </a:p>
          <a:p>
            <a:r>
              <a:rPr lang="en-US" dirty="0"/>
              <a:t>Refers to both the language and the software that interprets it’s scripts</a:t>
            </a:r>
          </a:p>
          <a:p>
            <a:r>
              <a:rPr lang="en-US" dirty="0"/>
              <a:t>Free and open source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657850" y="1828800"/>
            <a:ext cx="3486150" cy="762000"/>
          </a:xfrm>
        </p:spPr>
        <p:txBody>
          <a:bodyPr/>
          <a:lstStyle/>
          <a:p>
            <a:r>
              <a:rPr lang="en-US" b="1" dirty="0" err="1"/>
              <a:t>RStudio</a:t>
            </a:r>
            <a:endParaRPr lang="en-US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657850" y="2667000"/>
            <a:ext cx="3486150" cy="3352800"/>
          </a:xfrm>
        </p:spPr>
        <p:txBody>
          <a:bodyPr/>
          <a:lstStyle/>
          <a:p>
            <a:r>
              <a:rPr lang="en-US" dirty="0"/>
              <a:t>User interface for working with R</a:t>
            </a:r>
          </a:p>
          <a:p>
            <a:r>
              <a:rPr lang="en-US" dirty="0"/>
              <a:t>Wrapper around the R language</a:t>
            </a:r>
          </a:p>
          <a:p>
            <a:r>
              <a:rPr lang="en-US" dirty="0"/>
              <a:t>Extends what R can do and facilitates writing R code</a:t>
            </a:r>
          </a:p>
          <a:p>
            <a:r>
              <a:rPr lang="en-US" dirty="0"/>
              <a:t>Free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33439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EEFE5F-E306-1681-C83B-5572EEB779F6}"/>
              </a:ext>
            </a:extLst>
          </p:cNvPr>
          <p:cNvSpPr txBox="1"/>
          <p:nvPr/>
        </p:nvSpPr>
        <p:spPr>
          <a:xfrm>
            <a:off x="4434214" y="663879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Downloading R Studio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A439359-0039-30A9-18E5-B66D8C34A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9458" r="57143" b="3866"/>
          <a:stretch/>
        </p:blipFill>
        <p:spPr>
          <a:xfrm>
            <a:off x="306388" y="1791222"/>
            <a:ext cx="8837612" cy="489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9740" y="2910839"/>
            <a:ext cx="317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95716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01752" y="1892808"/>
            <a:ext cx="3310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Seminar Sessions 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Module Content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Assessments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</a:p>
          <a:p>
            <a:r>
              <a:rPr lang="en-US" sz="1400" dirty="0">
                <a:latin typeface="Wingdings" pitchFamily="2" charset="2"/>
                <a:cs typeface="Arial" panose="020B0604020202020204" pitchFamily="34" charset="0"/>
              </a:rPr>
              <a:t>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Questions and Answers</a:t>
            </a:r>
          </a:p>
          <a:p>
            <a:pPr marL="285750" indent="-285750">
              <a:buFont typeface="Wingdings" pitchFamily="2" charset="2"/>
              <a:buChar char="n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60A5A4C2-ECCA-964E-BADA-BEE267888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>
          <a:xfrm>
            <a:off x="4824549" y="2229610"/>
            <a:ext cx="3470365" cy="292717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02FE0-CD36-3447-9D17-C36E2EA9F4FB}"/>
              </a:ext>
            </a:extLst>
          </p:cNvPr>
          <p:cNvSpPr txBox="1">
            <a:spLocks/>
          </p:cNvSpPr>
          <p:nvPr/>
        </p:nvSpPr>
        <p:spPr>
          <a:xfrm>
            <a:off x="4977686" y="2410300"/>
            <a:ext cx="3455114" cy="2910638"/>
          </a:xfrm>
          <a:prstGeom prst="rect">
            <a:avLst/>
          </a:prstGeom>
          <a:ln w="63500">
            <a:gradFill>
              <a:gsLst>
                <a:gs pos="0">
                  <a:srgbClr val="4D1451">
                    <a:lumMod val="90000"/>
                    <a:lumOff val="10000"/>
                  </a:srgbClr>
                </a:gs>
                <a:gs pos="98000">
                  <a:srgbClr val="DB342A"/>
                </a:gs>
              </a:gsLst>
              <a:lin ang="6000000" scaled="0"/>
            </a:gradFill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8280" y="2316480"/>
            <a:ext cx="58871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Introduction of Tutor and Students</a:t>
            </a:r>
          </a:p>
          <a:p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Session to be recorded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Please turn on microphone to talk or type in the chat box.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If not talking, please keep microphone on mute.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There will be opportunity for questions at the end too.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31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DAB387-C028-29CF-2423-D44EF951C1A8}"/>
              </a:ext>
            </a:extLst>
          </p:cNvPr>
          <p:cNvSpPr txBox="1"/>
          <p:nvPr/>
        </p:nvSpPr>
        <p:spPr>
          <a:xfrm>
            <a:off x="2392471" y="626301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Seminar Sessions</a:t>
            </a:r>
          </a:p>
        </p:txBody>
      </p:sp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CECD1A5A-A799-A989-20A9-1AFA03987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26327"/>
            <a:ext cx="7772400" cy="39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7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E47AFD-7FF2-1704-ACF6-6BEE711B61E2}"/>
              </a:ext>
            </a:extLst>
          </p:cNvPr>
          <p:cNvSpPr txBox="1"/>
          <p:nvPr/>
        </p:nvSpPr>
        <p:spPr>
          <a:xfrm>
            <a:off x="1212574" y="2246243"/>
            <a:ext cx="210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Assessment 1 : Test  </a:t>
            </a:r>
          </a:p>
        </p:txBody>
      </p:sp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F58B5582-99BF-8E6B-95B2-47B09382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70" y="2008465"/>
            <a:ext cx="7772400" cy="3740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9CD4A-C40D-57DB-5698-58AB7A53BC3D}"/>
              </a:ext>
            </a:extLst>
          </p:cNvPr>
          <p:cNvSpPr txBox="1"/>
          <p:nvPr/>
        </p:nvSpPr>
        <p:spPr>
          <a:xfrm>
            <a:off x="2392471" y="576197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Assessments</a:t>
            </a:r>
          </a:p>
        </p:txBody>
      </p:sp>
    </p:spTree>
    <p:extLst>
      <p:ext uri="{BB962C8B-B14F-4D97-AF65-F5344CB8AC3E}">
        <p14:creationId xmlns:p14="http://schemas.microsoft.com/office/powerpoint/2010/main" val="1324063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755013-CBCE-CFD4-E9C9-EA20E4B8C526}"/>
              </a:ext>
            </a:extLst>
          </p:cNvPr>
          <p:cNvSpPr txBox="1"/>
          <p:nvPr/>
        </p:nvSpPr>
        <p:spPr>
          <a:xfrm>
            <a:off x="3118981" y="701458"/>
            <a:ext cx="300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Mathematics Test Information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3378-B4CD-C2BE-A137-F119F0DA10D0}"/>
              </a:ext>
            </a:extLst>
          </p:cNvPr>
          <p:cNvSpPr txBox="1"/>
          <p:nvPr/>
        </p:nvSpPr>
        <p:spPr>
          <a:xfrm>
            <a:off x="1002083" y="2091505"/>
            <a:ext cx="736530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>
              <a:solidFill>
                <a:srgbClr val="373A3C"/>
              </a:solidFill>
              <a:latin typeface="arial" panose="020B0604020202020204" pitchFamily="34" charset="0"/>
            </a:endParaRPr>
          </a:p>
          <a:p>
            <a:pPr algn="l"/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Opens:</a:t>
            </a: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 Tuesday, 9 January 2024, 12:00 AM</a:t>
            </a:r>
          </a:p>
          <a:p>
            <a:pPr algn="l"/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Closes:</a:t>
            </a: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 Monday, 15 January 2024, 11:55 PM</a:t>
            </a:r>
          </a:p>
          <a:p>
            <a:endParaRPr lang="en-GB" dirty="0">
              <a:solidFill>
                <a:srgbClr val="373A3C"/>
              </a:solidFill>
              <a:latin typeface="arial" panose="020B0604020202020204" pitchFamily="34" charset="0"/>
            </a:endParaRPr>
          </a:p>
          <a:p>
            <a:endParaRPr lang="en-GB" b="0" i="0" u="none" strike="noStrike" dirty="0">
              <a:solidFill>
                <a:srgbClr val="373A3C"/>
              </a:solidFill>
              <a:effectLst/>
              <a:latin typeface="arial" panose="020B0604020202020204" pitchFamily="34" charset="0"/>
            </a:endParaRPr>
          </a:p>
          <a:p>
            <a:endParaRPr lang="en-GB" dirty="0">
              <a:solidFill>
                <a:srgbClr val="373A3C"/>
              </a:solidFill>
              <a:latin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You will have 1 hour 30 minutes to complete the test in one sitting. Only start the test when you are sure you can complete it in one sitting. </a:t>
            </a:r>
          </a:p>
          <a:p>
            <a:endParaRPr lang="en-GB" dirty="0">
              <a:solidFill>
                <a:srgbClr val="373A3C"/>
              </a:solidFill>
              <a:latin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No reattempt will be allowed. You can complete the test at any point during Unit 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3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DC44F-883D-69AF-4213-1DD4F32F2AE6}"/>
              </a:ext>
            </a:extLst>
          </p:cNvPr>
          <p:cNvSpPr txBox="1"/>
          <p:nvPr/>
        </p:nvSpPr>
        <p:spPr>
          <a:xfrm>
            <a:off x="2830882" y="563671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Analysis Presentation and Reflective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B76DD-8649-7B43-294E-0969CE09166D}"/>
              </a:ext>
            </a:extLst>
          </p:cNvPr>
          <p:cNvSpPr txBox="1"/>
          <p:nvPr/>
        </p:nvSpPr>
        <p:spPr>
          <a:xfrm>
            <a:off x="1478071" y="2430049"/>
            <a:ext cx="5795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Analysis Presentation: Due date 19 February 2024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Individual Reflection: Due date 19 February 2024</a:t>
            </a:r>
          </a:p>
        </p:txBody>
      </p:sp>
    </p:spTree>
    <p:extLst>
      <p:ext uri="{BB962C8B-B14F-4D97-AF65-F5344CB8AC3E}">
        <p14:creationId xmlns:p14="http://schemas.microsoft.com/office/powerpoint/2010/main" val="267823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88DCC-92FC-AB44-ABE5-0F5B218E7974}"/>
              </a:ext>
            </a:extLst>
          </p:cNvPr>
          <p:cNvSpPr txBox="1"/>
          <p:nvPr/>
        </p:nvSpPr>
        <p:spPr>
          <a:xfrm>
            <a:off x="2617940" y="576197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Additional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3B272-0E6B-D02D-FEE9-034CA1EF8DCA}"/>
              </a:ext>
            </a:extLst>
          </p:cNvPr>
          <p:cNvSpPr txBox="1"/>
          <p:nvPr/>
        </p:nvSpPr>
        <p:spPr>
          <a:xfrm>
            <a:off x="1215025" y="1741118"/>
            <a:ext cx="668889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2 Data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3 Data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4 Probability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5 Collaborative Discussion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8 Data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9 Collaborative Discussion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10 Data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12 Bayes Activity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0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RU Ralewa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EB5621-A25D-4A13-8CCD-BA9CB3FA636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1282454" y="107506"/>
            <a:ext cx="67459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Computer Analytical Software Packages  </a:t>
            </a:r>
          </a:p>
        </p:txBody>
      </p:sp>
      <p:sp>
        <p:nvSpPr>
          <p:cNvPr id="11" name="Text Box 1029">
            <a:extLst>
              <a:ext uri="{FF2B5EF4-FFF2-40B4-BE49-F238E27FC236}">
                <a16:creationId xmlns:a16="http://schemas.microsoft.com/office/drawing/2014/main" id="{8D92DBE1-7251-4EDB-8EB3-2775D30FF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82" y="1829931"/>
            <a:ext cx="833527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SPSS: Statistical Package for Social Scientists (Version 29 for Windows) 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JASP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JAMOVI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STATA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MS Excel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Minitab</a:t>
            </a:r>
          </a:p>
          <a:p>
            <a:pPr marL="342900" indent="-342900">
              <a:buClrTx/>
              <a:buSzTx/>
              <a:buFont typeface="Wingdings" pitchFamily="2" charset="2"/>
              <a:buChar char="§"/>
            </a:pPr>
            <a:r>
              <a:rPr lang="en-GB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SAS</a:t>
            </a:r>
          </a:p>
          <a:p>
            <a:pPr>
              <a:buClrTx/>
              <a:buSzTx/>
              <a:buFontTx/>
              <a:buNone/>
            </a:pPr>
            <a:endParaRPr lang="en-GB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00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36"/>
    </mc:Choice>
    <mc:Fallback xmlns="">
      <p:transition spd="slow" advTm="101536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2475</TotalTime>
  <Words>289</Words>
  <Application>Microsoft Macintosh PowerPoint</Application>
  <PresentationFormat>On-screen Show (4:3)</PresentationFormat>
  <Paragraphs>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</vt:lpstr>
      <vt:lpstr>ARU Raleway</vt:lpstr>
      <vt:lpstr>Calibri</vt:lpstr>
      <vt:lpstr>Calibri Light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and RStudio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Kabir, Russell</cp:lastModifiedBy>
  <cp:revision>77</cp:revision>
  <dcterms:created xsi:type="dcterms:W3CDTF">2019-05-01T15:27:08Z</dcterms:created>
  <dcterms:modified xsi:type="dcterms:W3CDTF">2023-11-09T08:02:37Z</dcterms:modified>
</cp:coreProperties>
</file>